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3" r:id="rId5"/>
    <p:sldId id="264" r:id="rId6"/>
    <p:sldId id="261" r:id="rId7"/>
    <p:sldId id="260" r:id="rId8"/>
    <p:sldId id="265" r:id="rId9"/>
    <p:sldId id="262" r:id="rId10"/>
    <p:sldId id="258" r:id="rId11"/>
    <p:sldId id="286" r:id="rId12"/>
    <p:sldId id="267" r:id="rId13"/>
    <p:sldId id="280" r:id="rId14"/>
    <p:sldId id="281" r:id="rId15"/>
    <p:sldId id="282" r:id="rId16"/>
    <p:sldId id="285" r:id="rId17"/>
    <p:sldId id="268" r:id="rId18"/>
    <p:sldId id="266" r:id="rId19"/>
    <p:sldId id="269" r:id="rId20"/>
    <p:sldId id="277" r:id="rId21"/>
    <p:sldId id="284" r:id="rId22"/>
    <p:sldId id="278" r:id="rId23"/>
    <p:sldId id="279" r:id="rId24"/>
    <p:sldId id="287" r:id="rId25"/>
    <p:sldId id="270" r:id="rId26"/>
    <p:sldId id="271" r:id="rId27"/>
    <p:sldId id="273" r:id="rId28"/>
    <p:sldId id="274" r:id="rId29"/>
    <p:sldId id="275" r:id="rId30"/>
    <p:sldId id="276" r:id="rId31"/>
    <p:sldId id="283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744" y="-4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599DF-31D0-D34C-86D8-A8925171C573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AB71-0727-3B44-BADC-DE5E03F7D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2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7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7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7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7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F97AB-19A6-034C-A8A8-ABBA6A15CAEF}" type="datetimeFigureOut">
              <a:rPr lang="en-US" smtClean="0"/>
              <a:t>06/10/19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72C37-A1F6-CE48-8948-8C1E5E56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orxiv.org/content/10.1101/576827v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meth.4402" TargetMode="External"/><Relationship Id="rId4" Type="http://schemas.openxmlformats.org/officeDocument/2006/relationships/hyperlink" Target="https://genomebiology.biomedcentral.com/articles/10.1186/s13059-019-1663-x" TargetMode="External"/><Relationship Id="rId5" Type="http://schemas.openxmlformats.org/officeDocument/2006/relationships/hyperlink" Target="https://cole-trapnell-lab.github.io/monocle3/docs/trajector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articles/s41587-019-0071-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science.sciencemag.org/content/357/6352/661.abstr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www.nature.com/articles/s41586-018-0590-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8-0414-6" TargetMode="External"/><Relationship Id="rId4" Type="http://schemas.openxmlformats.org/officeDocument/2006/relationships/hyperlink" Target="https://www.cell.com/cell/pdf/S0092-8674(19)30055-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articles/s41592-018-0229-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www.nature.com/articles/s41592-018-0229-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www.nature.com/articles/s41586-018-0414-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www.cell.com/cell/pdf/S0092-8674(19)30055-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rnaseq-course.cog.sanger.ac.uk/website/index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www.nature.com/articles/nprot.2017.149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.y.kurochkin@gmail.co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satijalab/seurat.wrappers/blob/master/docs/velocity.html" TargetMode="External"/><Relationship Id="rId4" Type="http://schemas.openxmlformats.org/officeDocument/2006/relationships/hyperlink" Target="https://icb-scanpy.readthedocs-hosted.com/en/stable/" TargetMode="External"/><Relationship Id="rId5" Type="http://schemas.openxmlformats.org/officeDocument/2006/relationships/hyperlink" Target="https://satijalab.org/seurat/v3.0/conversion_vignett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e-trapnell-lab.github.io/monocle3/docs/trajectori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www.annualreviews.org/doi/10.1146/annurev-biodatasci-080917-01345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nature.com/articles/nri.2017.76" TargetMode="External"/><Relationship Id="rId6" Type="http://schemas.openxmlformats.org/officeDocument/2006/relationships/hyperlink" Target="https://www.nature.com/articles/nprot.2014.00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www.cell.com/abstract/S0092-8674(15)00549-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sciencedirect.com/science/article/pii/S109727651830880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Single-cell</a:t>
            </a:r>
            <a:br>
              <a:rPr lang="en-US" dirty="0" smtClean="0"/>
            </a:br>
            <a:r>
              <a:rPr lang="en-US" dirty="0" smtClean="0"/>
              <a:t> 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4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Reads processing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7730B7-34F0-45FD-9102-F8ED920E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49" y="1931523"/>
            <a:ext cx="423818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3200" dirty="0" smtClean="0">
                <a:latin typeface="+mj-lt"/>
              </a:rPr>
              <a:t>Droplets </a:t>
            </a:r>
            <a:r>
              <a:rPr lang="en-US" altLang="en-US" sz="3200" dirty="0">
                <a:latin typeface="+mj-lt"/>
              </a:rPr>
              <a:t>barcoding + UMI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3200" dirty="0">
                <a:latin typeface="+mj-lt"/>
              </a:rPr>
              <a:t> Read QC &amp; Trimming</a:t>
            </a:r>
            <a:endParaRPr lang="en-US" altLang="en-US" sz="3200" dirty="0"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Mapping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3200" dirty="0">
                <a:latin typeface="+mj-lt"/>
              </a:rPr>
              <a:t> Quantification</a:t>
            </a:r>
            <a:endParaRPr lang="en-US" altLang="en-US" sz="3200" dirty="0">
              <a:latin typeface="+mj-lt"/>
            </a:endParaRPr>
          </a:p>
        </p:txBody>
      </p:sp>
      <p:pic>
        <p:nvPicPr>
          <p:cNvPr id="5" name="Рисунок 1">
            <a:extLst>
              <a:ext uri="{FF2B5EF4-FFF2-40B4-BE49-F238E27FC236}">
                <a16:creationId xmlns="" xmlns:a16="http://schemas.microsoft.com/office/drawing/2014/main" id="{0F61A580-4BF9-497A-99D8-15F68AC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88" y="1180003"/>
            <a:ext cx="4401820" cy="37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4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743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Most popular protocol nowadays:</a:t>
            </a:r>
            <a:br>
              <a:rPr lang="en-US" dirty="0" smtClean="0"/>
            </a:br>
            <a:r>
              <a:rPr lang="en-US" sz="5600" b="1" i="1" u="sng" dirty="0" smtClean="0"/>
              <a:t>10x genomics</a:t>
            </a:r>
            <a:endParaRPr lang="en-US" sz="56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9" y="1801159"/>
            <a:ext cx="8686800" cy="18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7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25849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Two popular frameworks: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Seurat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/>
              <a:t>Scanpy</a:t>
            </a:r>
            <a:endParaRPr lang="en-US" altLang="en-US" dirty="0" smtClean="0"/>
          </a:p>
          <a:p>
            <a:pPr marL="51435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/>
              <a:t>Cell </a:t>
            </a:r>
            <a:r>
              <a:rPr lang="en-US" altLang="en-US" dirty="0"/>
              <a:t>QC + </a:t>
            </a:r>
            <a:r>
              <a:rPr lang="en-US" altLang="en-US" dirty="0" smtClean="0"/>
              <a:t>Normalization</a:t>
            </a:r>
          </a:p>
          <a:p>
            <a:pPr marL="51435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 smtClean="0"/>
              <a:t>Subpopulations </a:t>
            </a:r>
            <a:r>
              <a:rPr lang="en-US" dirty="0"/>
              <a:t>discovery</a:t>
            </a:r>
          </a:p>
          <a:p>
            <a:pPr marL="51435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/>
              <a:t>Differential </a:t>
            </a:r>
            <a:r>
              <a:rPr lang="en-US" altLang="en-US" dirty="0" smtClean="0"/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215918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en-US" dirty="0"/>
              <a:t>Cell </a:t>
            </a:r>
            <a:r>
              <a:rPr lang="en-US" altLang="en-US" dirty="0" smtClean="0"/>
              <a:t>QC + Normalization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934361"/>
            <a:ext cx="7060840" cy="38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5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en-US" dirty="0"/>
              <a:t>Cell </a:t>
            </a:r>
            <a:r>
              <a:rPr lang="en-US" altLang="en-US" dirty="0" smtClean="0"/>
              <a:t>QC + Normalization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89531" y="4835723"/>
            <a:ext cx="1754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hlinkClick r:id="rId2"/>
              </a:rPr>
              <a:t>DOI: </a:t>
            </a:r>
            <a:r>
              <a:rPr lang="fi-FI" sz="1400" dirty="0" smtClean="0">
                <a:hlinkClick r:id="rId2"/>
              </a:rPr>
              <a:t>10.1101</a:t>
            </a:r>
            <a:r>
              <a:rPr lang="fi-FI" sz="1400" dirty="0">
                <a:hlinkClick r:id="rId2"/>
              </a:rPr>
              <a:t>/576827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40911"/>
            <a:ext cx="4322481" cy="2596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42" y="2417532"/>
            <a:ext cx="1897689" cy="26046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27935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/>
              <a:t>Default </a:t>
            </a:r>
            <a:r>
              <a:rPr lang="en-US" sz="2000" dirty="0" err="1" smtClean="0"/>
              <a:t>LogNormalizion</a:t>
            </a:r>
            <a:r>
              <a:rPr lang="en-US" sz="2000" dirty="0" smtClean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Division by total expression and log transformation</a:t>
            </a:r>
          </a:p>
          <a:p>
            <a:r>
              <a:rPr lang="en-US" sz="2000" dirty="0" smtClean="0"/>
              <a:t>Fitting regression </a:t>
            </a:r>
            <a:r>
              <a:rPr lang="en-US" sz="2000" dirty="0"/>
              <a:t>models for each gene </a:t>
            </a:r>
            <a:r>
              <a:rPr lang="en-US" sz="2000" dirty="0" smtClean="0"/>
              <a:t>individually </a:t>
            </a:r>
            <a:r>
              <a:rPr lang="en-US" sz="2000" dirty="0"/>
              <a:t>and </a:t>
            </a:r>
            <a:r>
              <a:rPr lang="en-US" sz="2000" dirty="0" smtClean="0"/>
              <a:t>use residuals </a:t>
            </a:r>
            <a:r>
              <a:rPr lang="en-US" sz="2000" dirty="0"/>
              <a:t>from this model as normalized expression levels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819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0" fontAlgn="base" hangingPunct="0">
              <a:spcAft>
                <a:spcPct val="0"/>
              </a:spcAft>
            </a:pPr>
            <a:r>
              <a:rPr lang="en-US" dirty="0"/>
              <a:t>Subpopulations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linear dimensional </a:t>
            </a:r>
            <a:r>
              <a:rPr lang="en-US" dirty="0" smtClean="0"/>
              <a:t>reduction (PCA)</a:t>
            </a:r>
            <a:endParaRPr lang="en-US" dirty="0"/>
          </a:p>
          <a:p>
            <a:r>
              <a:rPr lang="en-US" dirty="0" smtClean="0"/>
              <a:t>Run </a:t>
            </a:r>
            <a:r>
              <a:rPr lang="en-US" dirty="0"/>
              <a:t>non-linear dimensional reduction (UMAP/</a:t>
            </a:r>
            <a:r>
              <a:rPr lang="en-US" dirty="0" err="1"/>
              <a:t>tSNE</a:t>
            </a:r>
            <a:r>
              <a:rPr lang="en-US" dirty="0" smtClean="0"/>
              <a:t>)</a:t>
            </a:r>
          </a:p>
          <a:p>
            <a:r>
              <a:rPr lang="en-US" dirty="0"/>
              <a:t>Cluster the cells (construct a KNN graph based on the </a:t>
            </a:r>
            <a:r>
              <a:rPr lang="en-US" dirty="0" err="1"/>
              <a:t>euclidean</a:t>
            </a:r>
            <a:r>
              <a:rPr lang="en-US" dirty="0"/>
              <a:t> distance in PCA space)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54" y="3436470"/>
            <a:ext cx="2430145" cy="1707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Differential </a:t>
            </a:r>
            <a:r>
              <a:rPr lang="en-US" altLang="en-US" dirty="0" smtClean="0"/>
              <a:t>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Negative binomial distribution                                                             (e.g. </a:t>
            </a:r>
            <a:r>
              <a:rPr lang="en-US" sz="2400" dirty="0" err="1" smtClean="0"/>
              <a:t>edgeR</a:t>
            </a:r>
            <a:r>
              <a:rPr lang="en-US" sz="2400" dirty="0" smtClean="0"/>
              <a:t>, DESeq2)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Zero-inflated negative </a:t>
            </a:r>
            <a:r>
              <a:rPr lang="en-US" sz="2400" dirty="0" smtClean="0"/>
              <a:t>binomial                                                     models </a:t>
            </a:r>
            <a:r>
              <a:rPr lang="en-US" sz="2400" dirty="0"/>
              <a:t>(e.g. MAST, SCDE)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Poisson-Beta distribution (BPSC)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70" y="2032000"/>
            <a:ext cx="2353236" cy="1647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099" r="7584" b="4721"/>
          <a:stretch/>
        </p:blipFill>
        <p:spPr>
          <a:xfrm>
            <a:off x="6713855" y="881529"/>
            <a:ext cx="2430146" cy="16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smtClean="0"/>
              <a:t>Question</a:t>
            </a:r>
          </a:p>
          <a:p>
            <a:r>
              <a:rPr lang="en-US" sz="2400" dirty="0"/>
              <a:t>Cellular dynamics </a:t>
            </a:r>
            <a:r>
              <a:rPr lang="en-US" altLang="en-US" sz="2400" dirty="0" smtClean="0"/>
              <a:t>analysis</a:t>
            </a:r>
            <a:r>
              <a:rPr lang="nb-NO" sz="2400" dirty="0" smtClean="0">
                <a:hlinkClick r:id="rId2"/>
              </a:rPr>
              <a:t>Saelens et al. 2019. DOI:10.1038/s41587-019-0071-9</a:t>
            </a:r>
            <a:endParaRPr lang="en-US" altLang="en-US" sz="2400" dirty="0" smtClean="0"/>
          </a:p>
          <a:p>
            <a:pPr lvl="1"/>
            <a:r>
              <a:rPr lang="en-US" altLang="en-US" sz="2200" dirty="0" smtClean="0"/>
              <a:t>Linear methods</a:t>
            </a:r>
          </a:p>
          <a:p>
            <a:pPr lvl="1"/>
            <a:r>
              <a:rPr lang="en-US" altLang="en-US" sz="2200" dirty="0"/>
              <a:t>Tree </a:t>
            </a:r>
            <a:r>
              <a:rPr lang="en-US" altLang="en-US" sz="2200" dirty="0" smtClean="0"/>
              <a:t>methods: </a:t>
            </a:r>
          </a:p>
          <a:p>
            <a:pPr lvl="2"/>
            <a:r>
              <a:rPr lang="en-US" altLang="en-US" sz="2200" dirty="0" smtClean="0"/>
              <a:t>Monocle - </a:t>
            </a:r>
            <a:r>
              <a:rPr lang="nb-NO" sz="2200" dirty="0" smtClean="0">
                <a:hlinkClick r:id="rId3"/>
              </a:rPr>
              <a:t>Qiu et al. 2017. DOI:10.1038/nmeth.4402</a:t>
            </a:r>
            <a:endParaRPr lang="en-US" altLang="en-US" sz="2200" dirty="0" smtClean="0"/>
          </a:p>
          <a:p>
            <a:pPr lvl="1"/>
            <a:r>
              <a:rPr lang="en-US" altLang="en-US" sz="2200" dirty="0" smtClean="0"/>
              <a:t>Graph methods: </a:t>
            </a:r>
          </a:p>
          <a:p>
            <a:pPr lvl="2"/>
            <a:r>
              <a:rPr lang="en-US" altLang="en-US" sz="2200" dirty="0" smtClean="0"/>
              <a:t>PAGA - </a:t>
            </a:r>
            <a:r>
              <a:rPr lang="nb-NO" sz="2200" dirty="0" smtClean="0">
                <a:hlinkClick r:id="rId4"/>
              </a:rPr>
              <a:t>Wolf et al. 2019. DOI:10.1186/s13059-019-1663-x</a:t>
            </a:r>
            <a:endParaRPr lang="nb-NO" sz="2200" dirty="0" smtClean="0"/>
          </a:p>
          <a:p>
            <a:pPr lvl="2"/>
            <a:r>
              <a:rPr lang="en-US" altLang="en-US" sz="2200" dirty="0"/>
              <a:t>Monocle3 - </a:t>
            </a:r>
            <a:r>
              <a:rPr lang="en-US" sz="2200" dirty="0" smtClean="0">
                <a:hlinkClick r:id="rId5"/>
              </a:rPr>
              <a:t>manual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2096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of the C. </a:t>
            </a:r>
            <a:r>
              <a:rPr lang="en-US" dirty="0" err="1" smtClean="0"/>
              <a:t>elegans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" y="1402697"/>
            <a:ext cx="4179418" cy="3257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60"/>
          <a:stretch/>
        </p:blipFill>
        <p:spPr>
          <a:xfrm>
            <a:off x="4308590" y="1078170"/>
            <a:ext cx="4835410" cy="405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7183" y="4844908"/>
            <a:ext cx="3598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hlinkClick r:id="rId4"/>
              </a:rPr>
              <a:t>Cao et al. 2017. DOI:10.1126/science.aam8940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465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182"/>
            <a:ext cx="8229600" cy="857250"/>
          </a:xfrm>
        </p:spPr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of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8" t="6278"/>
          <a:stretch/>
        </p:blipFill>
        <p:spPr>
          <a:xfrm>
            <a:off x="2348858" y="651375"/>
            <a:ext cx="4168589" cy="44473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17447" y="4850663"/>
            <a:ext cx="2626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400" dirty="0" smtClean="0">
                <a:cs typeface="Calibri"/>
                <a:hlinkClick r:id="rId3"/>
              </a:rPr>
              <a:t>DOI: 10.1038/s41586-018-0590-4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5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Single-cell RNA-</a:t>
            </a:r>
            <a:r>
              <a:rPr lang="en-US" dirty="0" err="1" smtClean="0"/>
              <a:t>seq</a:t>
            </a:r>
            <a:r>
              <a:rPr lang="en-US" dirty="0" smtClean="0"/>
              <a:t> pipeline</a:t>
            </a:r>
            <a:endParaRPr lang="en-US" dirty="0"/>
          </a:p>
        </p:txBody>
      </p:sp>
      <p:pic>
        <p:nvPicPr>
          <p:cNvPr id="5" name="Рисунок 11">
            <a:extLst>
              <a:ext uri="{FF2B5EF4-FFF2-40B4-BE49-F238E27FC236}">
                <a16:creationId xmlns="" xmlns:a16="http://schemas.microsoft.com/office/drawing/2014/main" id="{2ED632EF-8234-466C-8EFE-ABBF61A2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23" y="2113744"/>
            <a:ext cx="3434196" cy="2997508"/>
          </a:xfrm>
          <a:prstGeom prst="rect">
            <a:avLst/>
          </a:prstGeom>
        </p:spPr>
      </p:pic>
      <p:pic>
        <p:nvPicPr>
          <p:cNvPr id="6" name="Рисунок 8">
            <a:extLst>
              <a:ext uri="{FF2B5EF4-FFF2-40B4-BE49-F238E27FC236}">
                <a16:creationId xmlns="" xmlns:a16="http://schemas.microsoft.com/office/drawing/2014/main" id="{5EABF5B4-BD19-4F09-848D-EC12518C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43" y="1063229"/>
            <a:ext cx="1966017" cy="1211082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="" xmlns:a16="http://schemas.microsoft.com/office/drawing/2014/main" id="{5EF77892-6D51-46F0-B13E-6C220112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819" y="1131311"/>
            <a:ext cx="1470582" cy="1027481"/>
          </a:xfrm>
          <a:prstGeom prst="rect">
            <a:avLst/>
          </a:prstGeom>
        </p:spPr>
      </p:pic>
      <p:pic>
        <p:nvPicPr>
          <p:cNvPr id="8" name="Рисунок 10">
            <a:extLst>
              <a:ext uri="{FF2B5EF4-FFF2-40B4-BE49-F238E27FC236}">
                <a16:creationId xmlns="" xmlns:a16="http://schemas.microsoft.com/office/drawing/2014/main" id="{C7953328-E83A-4C66-B006-B8D06A33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276" y="920354"/>
            <a:ext cx="1647855" cy="1353957"/>
          </a:xfrm>
          <a:prstGeom prst="rect">
            <a:avLst/>
          </a:prstGeom>
        </p:spPr>
      </p:pic>
      <p:pic>
        <p:nvPicPr>
          <p:cNvPr id="9" name="Рисунок 12">
            <a:extLst>
              <a:ext uri="{FF2B5EF4-FFF2-40B4-BE49-F238E27FC236}">
                <a16:creationId xmlns="" xmlns:a16="http://schemas.microsoft.com/office/drawing/2014/main" id="{53369025-A9F0-4ED7-A5CB-FD1A70FBD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468" y="2569750"/>
            <a:ext cx="1099536" cy="25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0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8492565" cy="339447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SCVI (</a:t>
            </a:r>
            <a:r>
              <a:rPr lang="pt-BR" sz="2600" dirty="0" smtClean="0">
                <a:hlinkClick r:id="rId2"/>
              </a:rPr>
              <a:t>Lopez et al. 2008. DOI: 10.1038/s41592-018-0229-2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Trash in, not always trash out</a:t>
            </a:r>
          </a:p>
          <a:p>
            <a:pPr lvl="1"/>
            <a:r>
              <a:rPr lang="en-US" sz="2600" dirty="0" smtClean="0"/>
              <a:t>RNA Velocity (</a:t>
            </a:r>
            <a:r>
              <a:rPr lang="it-IT" sz="2600" dirty="0" smtClean="0">
                <a:hlinkClick r:id="rId3"/>
              </a:rPr>
              <a:t>La Manno et al. 2018. DOI:10.1038/s41586-018-0414-6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Mitochondrial lineage tracing (</a:t>
            </a:r>
            <a:r>
              <a:rPr lang="nb-NO" sz="2600" dirty="0" smtClean="0">
                <a:hlinkClick r:id="rId4"/>
              </a:rPr>
              <a:t>Ludwig et al. 2019. DOI:10.1016/j.cell.2019.01.022</a:t>
            </a:r>
            <a:r>
              <a:rPr lang="en-US" sz="2600" dirty="0" smtClean="0"/>
              <a:t>)</a:t>
            </a:r>
          </a:p>
          <a:p>
            <a:pPr marL="457200" lvl="1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4598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SCVI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95" y="1063230"/>
            <a:ext cx="5502816" cy="3823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480323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smtClean="0">
                <a:hlinkClick r:id="rId3"/>
              </a:rPr>
              <a:t>Lopez </a:t>
            </a:r>
            <a:r>
              <a:rPr lang="pt-BR" sz="1600" dirty="0">
                <a:hlinkClick r:id="rId3"/>
              </a:rPr>
              <a:t>et al. 2008. DOI: 10.1038/s41592-018-0229-2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15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Velocity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8" t="3772" b="2554"/>
          <a:stretch/>
        </p:blipFill>
        <p:spPr>
          <a:xfrm>
            <a:off x="209176" y="1093111"/>
            <a:ext cx="4030931" cy="1766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9" t="2913" r="2941"/>
          <a:stretch/>
        </p:blipFill>
        <p:spPr>
          <a:xfrm>
            <a:off x="209176" y="2978441"/>
            <a:ext cx="4030932" cy="2026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72" y="1048288"/>
            <a:ext cx="4027499" cy="37203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90351" y="4823188"/>
            <a:ext cx="54236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hlinkClick r:id="rId5"/>
              </a:rPr>
              <a:t>La Manno et al. 2018. DOI:10.1038/s41586-018-0414-6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748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Mitochondrial lineage tracing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3" y="851646"/>
            <a:ext cx="6790765" cy="41792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9532" y="48357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1400" dirty="0">
                <a:hlinkClick r:id="rId3"/>
              </a:rPr>
              <a:t>Ludwig et al. 2019. DOI:10.1016/j.cell.2019.01.022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39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</a:t>
            </a:r>
            <a:r>
              <a:rPr lang="en-US" dirty="0" err="1" smtClean="0"/>
              <a:t>scRNA-seq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Analysis of single cell RNA-seq data course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Bioarxiv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53" y="2362948"/>
            <a:ext cx="2138829" cy="742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347" y="3120662"/>
            <a:ext cx="1595929" cy="15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preprocess matrix (no need to do read preprocessing)</a:t>
            </a:r>
          </a:p>
          <a:p>
            <a:r>
              <a:rPr lang="en-US" dirty="0" smtClean="0"/>
              <a:t>Perform Expression analysis and interpret 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8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136"/>
            <a:ext cx="8229600" cy="857250"/>
          </a:xfrm>
        </p:spPr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6" y="961095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/>
              <a:t>library(Seurat)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velocyto.R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SeuratWrappers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library(ggplot2)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cowplot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gridExtra</a:t>
            </a:r>
            <a:r>
              <a:rPr lang="en-US" sz="1600" dirty="0"/>
              <a:t>)</a:t>
            </a:r>
          </a:p>
          <a:p>
            <a:r>
              <a:rPr lang="en-US" sz="1600" dirty="0" smtClean="0"/>
              <a:t>library(monocle3)</a:t>
            </a:r>
            <a:endParaRPr lang="en-US" sz="1600" dirty="0"/>
          </a:p>
          <a:p>
            <a:r>
              <a:rPr lang="en-US" sz="1600" dirty="0" smtClean="0"/>
              <a:t>load(file </a:t>
            </a:r>
            <a:r>
              <a:rPr lang="en-US" sz="1600" dirty="0"/>
              <a:t>= "</a:t>
            </a:r>
            <a:r>
              <a:rPr lang="en-US" sz="1600" dirty="0" err="1" smtClean="0"/>
              <a:t>hse.object.Rdata</a:t>
            </a:r>
            <a:r>
              <a:rPr lang="en-US" sz="1600" dirty="0"/>
              <a:t>"</a:t>
            </a:r>
            <a:r>
              <a:rPr lang="en-US" sz="1600" dirty="0" smtClean="0"/>
              <a:t>)</a:t>
            </a:r>
          </a:p>
          <a:p>
            <a:endParaRPr lang="en-US" sz="1600" dirty="0" smtClean="0"/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sc.object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default Seurat object with which you will be working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cds.graph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 </a:t>
            </a:r>
            <a:r>
              <a:rPr lang="en-US" sz="1600" dirty="0" err="1"/>
              <a:t>cell_data_set</a:t>
            </a:r>
            <a:r>
              <a:rPr lang="en-US" sz="1600" dirty="0"/>
              <a:t> </a:t>
            </a:r>
            <a:r>
              <a:rPr lang="en-US" sz="1600" dirty="0" smtClean="0"/>
              <a:t>object for monocle3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bm.integ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 </a:t>
            </a:r>
            <a:r>
              <a:rPr lang="en-US" sz="1600" dirty="0"/>
              <a:t>Seurat object </a:t>
            </a:r>
            <a:r>
              <a:rPr lang="en-US" sz="1600" dirty="0" smtClean="0"/>
              <a:t>with stored spliced and </a:t>
            </a:r>
            <a:r>
              <a:rPr lang="en-US" sz="1600" dirty="0" err="1" smtClean="0"/>
              <a:t>unspliced</a:t>
            </a:r>
            <a:r>
              <a:rPr lang="en-US" sz="1600" dirty="0" smtClean="0"/>
              <a:t> information for RNA velocity</a:t>
            </a:r>
          </a:p>
          <a:p>
            <a:r>
              <a:rPr lang="en-US" sz="1600" dirty="0" smtClean="0"/>
              <a:t>data &lt;- </a:t>
            </a:r>
            <a:r>
              <a:rPr lang="en-US" sz="1600" dirty="0" err="1" smtClean="0"/>
              <a:t>sc.object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17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88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Subpopulations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4641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smtClean="0"/>
              <a:t>&lt;</a:t>
            </a:r>
            <a:r>
              <a:rPr lang="en-US" sz="2000" dirty="0"/>
              <a:t>- </a:t>
            </a:r>
            <a:r>
              <a:rPr lang="en-US" sz="2000" dirty="0" err="1"/>
              <a:t>RunPCA</a:t>
            </a:r>
            <a:r>
              <a:rPr lang="en-US" sz="2000" dirty="0"/>
              <a:t>(object = </a:t>
            </a:r>
            <a:r>
              <a:rPr lang="en-US" sz="2000" dirty="0" smtClean="0"/>
              <a:t>data, </a:t>
            </a:r>
            <a:r>
              <a:rPr lang="en-US" sz="2000" dirty="0"/>
              <a:t>verbose = FALSE)</a:t>
            </a:r>
          </a:p>
          <a:p>
            <a:r>
              <a:rPr lang="en-US" sz="2000" dirty="0"/>
              <a:t>data </a:t>
            </a:r>
            <a:r>
              <a:rPr lang="en-US" sz="2000" dirty="0" smtClean="0"/>
              <a:t>&lt;</a:t>
            </a:r>
            <a:r>
              <a:rPr lang="en-US" sz="2000" dirty="0"/>
              <a:t>- </a:t>
            </a:r>
            <a:r>
              <a:rPr lang="en-US" sz="2000" dirty="0" err="1"/>
              <a:t>RunTSNE</a:t>
            </a:r>
            <a:r>
              <a:rPr lang="en-US" sz="2000" dirty="0"/>
              <a:t>(object = data </a:t>
            </a:r>
            <a:r>
              <a:rPr lang="en-US" sz="2000" dirty="0" smtClean="0"/>
              <a:t>, </a:t>
            </a:r>
            <a:r>
              <a:rPr lang="en-US" sz="2000" dirty="0"/>
              <a:t>dims = 1:30, verbose = FALSE)</a:t>
            </a:r>
          </a:p>
          <a:p>
            <a:endParaRPr lang="en-US" sz="2000" dirty="0"/>
          </a:p>
          <a:p>
            <a:r>
              <a:rPr lang="en-US" sz="2000" dirty="0"/>
              <a:t>data </a:t>
            </a:r>
            <a:r>
              <a:rPr lang="en-US" sz="2000" dirty="0" smtClean="0"/>
              <a:t>&lt;</a:t>
            </a:r>
            <a:r>
              <a:rPr lang="en-US" sz="2000" dirty="0"/>
              <a:t>- </a:t>
            </a:r>
            <a:r>
              <a:rPr lang="en-US" sz="2000" dirty="0" err="1"/>
              <a:t>FindNeighbors</a:t>
            </a:r>
            <a:r>
              <a:rPr lang="en-US" sz="2000" dirty="0"/>
              <a:t>(object = data </a:t>
            </a:r>
            <a:r>
              <a:rPr lang="en-US" sz="2000" dirty="0" smtClean="0"/>
              <a:t>, </a:t>
            </a:r>
            <a:r>
              <a:rPr lang="en-US" sz="2000" dirty="0"/>
              <a:t>dims = 1:30, verbose = FALSE)</a:t>
            </a:r>
          </a:p>
          <a:p>
            <a:r>
              <a:rPr lang="en-US" sz="2000" dirty="0"/>
              <a:t>data </a:t>
            </a:r>
            <a:r>
              <a:rPr lang="en-US" sz="2000" dirty="0" smtClean="0"/>
              <a:t>&lt;</a:t>
            </a:r>
            <a:r>
              <a:rPr lang="en-US" sz="2000" dirty="0"/>
              <a:t>- </a:t>
            </a:r>
            <a:r>
              <a:rPr lang="en-US" sz="2000" dirty="0" err="1"/>
              <a:t>FindClusters</a:t>
            </a:r>
            <a:r>
              <a:rPr lang="en-US" sz="2000" dirty="0"/>
              <a:t>(object = data </a:t>
            </a:r>
            <a:r>
              <a:rPr lang="en-US" sz="2000" dirty="0" smtClean="0"/>
              <a:t>, </a:t>
            </a:r>
            <a:r>
              <a:rPr lang="en-US" sz="2000" dirty="0"/>
              <a:t>resolution=0.2, verbose = FALSE</a:t>
            </a:r>
            <a:r>
              <a:rPr lang="en-US" sz="2000" dirty="0" smtClean="0"/>
              <a:t>)</a:t>
            </a:r>
          </a:p>
          <a:p>
            <a:r>
              <a:rPr lang="en-US" sz="2000" dirty="0" err="1"/>
              <a:t>DimPlot</a:t>
            </a:r>
            <a:r>
              <a:rPr lang="en-US" sz="2000" dirty="0"/>
              <a:t>(object = </a:t>
            </a:r>
            <a:r>
              <a:rPr lang="en-US" sz="2000" dirty="0" smtClean="0"/>
              <a:t>data, </a:t>
            </a:r>
            <a:r>
              <a:rPr lang="en-US" sz="2000" dirty="0"/>
              <a:t>label = TRUE)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53" y="2829304"/>
            <a:ext cx="4123765" cy="23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6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7941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en-US" dirty="0"/>
              <a:t>Differential </a:t>
            </a:r>
            <a:r>
              <a:rPr lang="en-US" altLang="en-US" dirty="0" smtClean="0"/>
              <a:t>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9427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 err="1"/>
              <a:t>pbmc.markers.cell</a:t>
            </a:r>
            <a:r>
              <a:rPr lang="en-US" sz="2000" dirty="0"/>
              <a:t> &lt;- </a:t>
            </a:r>
            <a:r>
              <a:rPr lang="en-US" sz="2000" dirty="0" err="1"/>
              <a:t>FindAllMarkers</a:t>
            </a:r>
            <a:r>
              <a:rPr lang="en-US" sz="2000" dirty="0"/>
              <a:t>(object = </a:t>
            </a:r>
            <a:r>
              <a:rPr lang="en-US" sz="2000" dirty="0" smtClean="0"/>
              <a:t>data, </a:t>
            </a:r>
            <a:r>
              <a:rPr lang="en-US" sz="2000" dirty="0" err="1"/>
              <a:t>only.pos</a:t>
            </a:r>
            <a:r>
              <a:rPr lang="en-US" sz="2000" dirty="0"/>
              <a:t> = TRUE, </a:t>
            </a:r>
            <a:r>
              <a:rPr lang="en-US" sz="2000" dirty="0" err="1"/>
              <a:t>min.pct</a:t>
            </a:r>
            <a:r>
              <a:rPr lang="en-US" sz="2000" dirty="0"/>
              <a:t> = 0.5, </a:t>
            </a:r>
            <a:r>
              <a:rPr lang="en-US" sz="2000" dirty="0" err="1"/>
              <a:t>logfc.threshold</a:t>
            </a:r>
            <a:r>
              <a:rPr lang="en-US" sz="2000" dirty="0"/>
              <a:t> = 0.2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top2 &lt;- </a:t>
            </a:r>
            <a:r>
              <a:rPr lang="en-US" sz="2000" dirty="0" err="1"/>
              <a:t>pbmc.markers.cell</a:t>
            </a:r>
            <a:r>
              <a:rPr lang="en-US" sz="2000" dirty="0"/>
              <a:t> %&gt;% </a:t>
            </a:r>
            <a:r>
              <a:rPr lang="en-US" sz="2000" dirty="0" err="1"/>
              <a:t>group_by</a:t>
            </a:r>
            <a:r>
              <a:rPr lang="en-US" sz="2000" dirty="0"/>
              <a:t>(cluster) %&gt;% </a:t>
            </a:r>
            <a:r>
              <a:rPr lang="en-US" sz="2000" dirty="0" err="1"/>
              <a:t>top_n</a:t>
            </a:r>
            <a:r>
              <a:rPr lang="en-US" sz="2000" dirty="0"/>
              <a:t>(n = 2, </a:t>
            </a:r>
            <a:r>
              <a:rPr lang="en-US" sz="2000" dirty="0" err="1"/>
              <a:t>wt</a:t>
            </a:r>
            <a:r>
              <a:rPr lang="en-US" sz="2000" dirty="0"/>
              <a:t> = </a:t>
            </a:r>
            <a:r>
              <a:rPr lang="en-US" sz="2000" dirty="0" err="1"/>
              <a:t>avg_logFC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DoHeatmap</a:t>
            </a:r>
            <a:r>
              <a:rPr lang="en-US" sz="2000" dirty="0"/>
              <a:t>(object = </a:t>
            </a:r>
            <a:r>
              <a:rPr lang="en-US" sz="2000" dirty="0" smtClean="0"/>
              <a:t>data, </a:t>
            </a:r>
            <a:r>
              <a:rPr lang="en-US" sz="2000" dirty="0"/>
              <a:t>features = top2$gene)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36" y="2504514"/>
            <a:ext cx="4691530" cy="26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410"/>
            <a:ext cx="8229600" cy="857250"/>
          </a:xfrm>
        </p:spPr>
        <p:txBody>
          <a:bodyPr/>
          <a:lstStyle/>
          <a:p>
            <a:r>
              <a:rPr lang="en-US" dirty="0" smtClean="0"/>
              <a:t>Investigating 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2579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 err="1"/>
              <a:t>FeaturePlot</a:t>
            </a:r>
            <a:r>
              <a:rPr lang="en-US" sz="2000" dirty="0"/>
              <a:t>(object = </a:t>
            </a:r>
            <a:r>
              <a:rPr lang="en-US" sz="2000" dirty="0" smtClean="0"/>
              <a:t>data,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		features = c</a:t>
            </a:r>
            <a:r>
              <a:rPr lang="en-US" sz="2000" dirty="0"/>
              <a:t>("IRF8</a:t>
            </a:r>
            <a:r>
              <a:rPr lang="en-US" sz="2000" dirty="0" smtClean="0"/>
              <a:t>"</a:t>
            </a:r>
            <a:r>
              <a:rPr lang="en-US" sz="2000" dirty="0"/>
              <a:t>, </a:t>
            </a:r>
            <a:r>
              <a:rPr lang="en-US" sz="2000" dirty="0"/>
              <a:t>"CD74</a:t>
            </a:r>
            <a:r>
              <a:rPr lang="en-US" sz="2000" dirty="0" smtClean="0"/>
              <a:t>"</a:t>
            </a:r>
            <a:r>
              <a:rPr lang="en-US" sz="2000" dirty="0"/>
              <a:t>, </a:t>
            </a:r>
            <a:r>
              <a:rPr lang="en-US" sz="2000" dirty="0"/>
              <a:t>"</a:t>
            </a:r>
            <a:r>
              <a:rPr lang="en-US" sz="2000" dirty="0" smtClean="0"/>
              <a:t>BATF3</a:t>
            </a:r>
            <a:r>
              <a:rPr lang="en-US" sz="2000" dirty="0" smtClean="0"/>
              <a:t>"</a:t>
            </a:r>
            <a:r>
              <a:rPr lang="en-US" sz="2000" dirty="0"/>
              <a:t>, </a:t>
            </a:r>
            <a:r>
              <a:rPr lang="en-US" sz="2000" dirty="0"/>
              <a:t>"SPI1"</a:t>
            </a:r>
            <a:r>
              <a:rPr lang="en-US" sz="2000" dirty="0"/>
              <a:t>), 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/>
              <a:t>pt.size</a:t>
            </a:r>
            <a:r>
              <a:rPr lang="en-US" sz="2000" dirty="0"/>
              <a:t> = 0.2, </a:t>
            </a:r>
            <a:r>
              <a:rPr lang="en-US" sz="2000" dirty="0" err="1"/>
              <a:t>ncol</a:t>
            </a:r>
            <a:r>
              <a:rPr lang="en-US" sz="2000" dirty="0"/>
              <a:t> = 2)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83" y="1917934"/>
            <a:ext cx="4361329" cy="32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59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Moore’s law in single cell </a:t>
            </a:r>
            <a:r>
              <a:rPr lang="en-US" dirty="0" err="1" smtClean="0"/>
              <a:t>transcriptomics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A39A9AE-70C1-4CA5-9C73-F0218B73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81" y="1272253"/>
            <a:ext cx="7902222" cy="3871247"/>
          </a:xfrm>
          <a:prstGeom prst="rect">
            <a:avLst/>
          </a:prstGeom>
        </p:spPr>
      </p:pic>
      <p:sp>
        <p:nvSpPr>
          <p:cNvPr id="7" name="Svensson et al. 2018"/>
          <p:cNvSpPr txBox="1"/>
          <p:nvPr/>
        </p:nvSpPr>
        <p:spPr>
          <a:xfrm>
            <a:off x="5402796" y="4841508"/>
            <a:ext cx="378983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rPr sz="1400" dirty="0" err="1">
                <a:solidFill>
                  <a:schemeClr val="tx1"/>
                </a:solidFill>
                <a:hlinkClick r:id="rId3"/>
              </a:rPr>
              <a:t>Svensson</a:t>
            </a:r>
            <a:r>
              <a:rPr sz="1400" dirty="0">
                <a:solidFill>
                  <a:schemeClr val="tx1"/>
                </a:solidFill>
                <a:hlinkClick r:id="rId3"/>
              </a:rPr>
              <a:t> et al. 2018</a:t>
            </a:r>
            <a:r>
              <a:rPr lang="en-US" sz="1400" dirty="0" smtClean="0">
                <a:solidFill>
                  <a:schemeClr val="tx1"/>
                </a:solidFill>
                <a:hlinkClick r:id="rId3"/>
              </a:rPr>
              <a:t>. DOI:10.1038/nprot.2017.149</a:t>
            </a:r>
            <a:endParaRPr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8020"/>
            <a:ext cx="8229600" cy="857250"/>
          </a:xfrm>
        </p:spPr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020855"/>
            <a:ext cx="8591176" cy="3864907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1 November -</a:t>
            </a:r>
            <a:r>
              <a:rPr lang="en-US" sz="2800" dirty="0" smtClean="0"/>
              <a:t> “</a:t>
            </a:r>
            <a:r>
              <a:rPr lang="en-US" sz="2800" dirty="0" err="1" smtClean="0"/>
              <a:t>scRNA-seq</a:t>
            </a:r>
            <a:r>
              <a:rPr lang="en-US" sz="2800" dirty="0" smtClean="0"/>
              <a:t> task” - </a:t>
            </a:r>
            <a:r>
              <a:rPr lang="en-US" sz="2800" dirty="0" smtClean="0">
                <a:hlinkClick r:id="rId2"/>
              </a:rPr>
              <a:t>i.y.kurochkin</a:t>
            </a:r>
            <a:r>
              <a:rPr lang="en-US" sz="2800" dirty="0">
                <a:hlinkClick r:id="rId2"/>
              </a:rPr>
              <a:t>@</a:t>
            </a:r>
            <a:r>
              <a:rPr lang="en-US" sz="2800" dirty="0" smtClean="0">
                <a:hlinkClick r:id="rId2"/>
              </a:rPr>
              <a:t>gmail.com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Discover subpopulation (using different parameters) and compare to cell types stored in field “cells”</a:t>
            </a:r>
          </a:p>
          <a:p>
            <a:r>
              <a:rPr lang="en-US" sz="2800" dirty="0" smtClean="0"/>
              <a:t>Perform DE of clustering results and “cells”</a:t>
            </a:r>
          </a:p>
          <a:p>
            <a:r>
              <a:rPr lang="en-US" sz="2800" dirty="0" smtClean="0"/>
              <a:t>Investigate those markers and get some biological ideas (e.g. GO enrichment)</a:t>
            </a:r>
          </a:p>
          <a:p>
            <a:r>
              <a:rPr lang="en-US" sz="2800" dirty="0" smtClean="0"/>
              <a:t>Select single cell article and describe protocol, computational methods used. What are pros/cons?</a:t>
            </a:r>
          </a:p>
        </p:txBody>
      </p:sp>
    </p:spTree>
    <p:extLst>
      <p:ext uri="{BB962C8B-B14F-4D97-AF65-F5344CB8AC3E}">
        <p14:creationId xmlns:p14="http://schemas.microsoft.com/office/powerpoint/2010/main" val="3988563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task (***)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8358095" cy="3394472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Perform analysis of </a:t>
            </a:r>
            <a:r>
              <a:rPr lang="en-US" sz="2800" dirty="0" err="1" smtClean="0"/>
              <a:t>pseudotime</a:t>
            </a:r>
            <a:r>
              <a:rPr lang="en-US" sz="2800" dirty="0" smtClean="0"/>
              <a:t> trajectory in monocle3 and report genes that changes along trajectory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>
                <a:hlinkClick r:id="rId2"/>
              </a:rPr>
              <a:t>Monocle3 manual</a:t>
            </a:r>
            <a:r>
              <a:rPr lang="en-US" sz="2800" dirty="0" smtClean="0"/>
              <a:t> (using </a:t>
            </a:r>
            <a:r>
              <a:rPr lang="en-US" sz="2800" dirty="0" err="1" smtClean="0"/>
              <a:t>cds.graph</a:t>
            </a:r>
            <a:r>
              <a:rPr lang="en-US" sz="2800" dirty="0" smtClean="0"/>
              <a:t> object)</a:t>
            </a:r>
          </a:p>
          <a:p>
            <a:r>
              <a:rPr lang="en-US" sz="2800" dirty="0" smtClean="0"/>
              <a:t>Perform analysis of cellular dynamics using </a:t>
            </a:r>
            <a:r>
              <a:rPr lang="en-US" sz="2800" dirty="0"/>
              <a:t>RNA </a:t>
            </a:r>
            <a:r>
              <a:rPr lang="en-US" sz="2800" dirty="0" smtClean="0"/>
              <a:t>velocity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>
                <a:hlinkClick r:id="rId3"/>
              </a:rPr>
              <a:t>manual embedded into Seurat </a:t>
            </a:r>
            <a:r>
              <a:rPr lang="en-US" sz="2800" dirty="0" smtClean="0"/>
              <a:t>(using </a:t>
            </a:r>
            <a:r>
              <a:rPr lang="en-US" sz="2800" dirty="0" err="1" smtClean="0"/>
              <a:t>bm.integ</a:t>
            </a:r>
            <a:r>
              <a:rPr lang="en-US" sz="2800" dirty="0" smtClean="0"/>
              <a:t> object) </a:t>
            </a:r>
          </a:p>
          <a:p>
            <a:r>
              <a:rPr lang="en-US" sz="2800" dirty="0" smtClean="0"/>
              <a:t>Try to reproduce all the analysis in </a:t>
            </a:r>
            <a:r>
              <a:rPr lang="en-US" sz="2800" dirty="0" smtClean="0">
                <a:hlinkClick r:id="rId4"/>
              </a:rPr>
              <a:t>Scanpy</a:t>
            </a:r>
            <a:r>
              <a:rPr lang="en-US" sz="2800" dirty="0" smtClean="0"/>
              <a:t> (using conversion of Seurat object into </a:t>
            </a:r>
            <a:r>
              <a:rPr lang="en-US" sz="2800" dirty="0" smtClean="0">
                <a:hlinkClick r:id="rId5"/>
              </a:rPr>
              <a:t>loom files</a:t>
            </a:r>
            <a:r>
              <a:rPr lang="en-US" sz="2800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87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Popular single-cell RNA-</a:t>
            </a:r>
            <a:r>
              <a:rPr lang="en-US" dirty="0" err="1" smtClean="0"/>
              <a:t>seq</a:t>
            </a:r>
            <a:r>
              <a:rPr lang="en-US" dirty="0" smtClean="0"/>
              <a:t> protocols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66A5A6C-871F-483F-8B7E-534F42B0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01" y="806701"/>
            <a:ext cx="6514056" cy="4013386"/>
          </a:xfrm>
          <a:prstGeom prst="rect">
            <a:avLst/>
          </a:prstGeom>
        </p:spPr>
      </p:pic>
      <p:sp>
        <p:nvSpPr>
          <p:cNvPr id="5" name="Svensson et al. 2018"/>
          <p:cNvSpPr txBox="1"/>
          <p:nvPr/>
        </p:nvSpPr>
        <p:spPr>
          <a:xfrm>
            <a:off x="4181767" y="4835475"/>
            <a:ext cx="49560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rPr lang="en-US" sz="1400" dirty="0">
                <a:solidFill>
                  <a:schemeClr val="tx1"/>
                </a:solidFill>
                <a:hlinkClick r:id="rId3"/>
              </a:rPr>
              <a:t>Chen</a:t>
            </a:r>
            <a:r>
              <a:rPr sz="1400" dirty="0">
                <a:solidFill>
                  <a:schemeClr val="tx1"/>
                </a:solidFill>
                <a:hlinkClick r:id="rId3"/>
              </a:rPr>
              <a:t> et al. 2018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. </a:t>
            </a:r>
            <a:r>
              <a:rPr lang="en-US" sz="1400" dirty="0" smtClean="0">
                <a:solidFill>
                  <a:schemeClr val="tx1"/>
                </a:solidFill>
                <a:hlinkClick r:id="rId3"/>
              </a:rPr>
              <a:t>DOI:10.1146/annurev-biodatasci-080917-013452</a:t>
            </a:r>
            <a:endParaRPr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3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1901"/>
            <a:ext cx="8229600" cy="85725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eparation of cells in wells</a:t>
            </a:r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0899" y="1182758"/>
            <a:ext cx="2001824" cy="3055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C48CC2F-6E64-4B68-A2A3-3B035073A1E7}"/>
              </a:ext>
            </a:extLst>
          </p:cNvPr>
          <p:cNvGrpSpPr/>
          <p:nvPr/>
        </p:nvGrpSpPr>
        <p:grpSpPr>
          <a:xfrm>
            <a:off x="639162" y="1564663"/>
            <a:ext cx="1680466" cy="2036681"/>
            <a:chOff x="1837139" y="3995877"/>
            <a:chExt cx="2598737" cy="3149601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12174"/>
            <a:stretch/>
          </p:blipFill>
          <p:spPr>
            <a:xfrm>
              <a:off x="2595476" y="3995877"/>
              <a:ext cx="1840400" cy="31496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Rectangle"/>
            <p:cNvSpPr/>
            <p:nvPr/>
          </p:nvSpPr>
          <p:spPr>
            <a:xfrm>
              <a:off x="1837139" y="5505390"/>
              <a:ext cx="1270001" cy="164008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defRPr sz="3600"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E4E2019-22EA-49DD-BE26-D82794B0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59" y="1050504"/>
            <a:ext cx="2549582" cy="4048173"/>
          </a:xfrm>
          <a:prstGeom prst="rect">
            <a:avLst/>
          </a:prstGeom>
        </p:spPr>
      </p:pic>
      <p:sp>
        <p:nvSpPr>
          <p:cNvPr id="9" name="Papalexi and Satija, 2017"/>
          <p:cNvSpPr txBox="1"/>
          <p:nvPr/>
        </p:nvSpPr>
        <p:spPr>
          <a:xfrm>
            <a:off x="0" y="4614029"/>
            <a:ext cx="382155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sz="1400" dirty="0">
                <a:solidFill>
                  <a:schemeClr val="tx1"/>
                </a:solidFill>
                <a:hlinkClick r:id="rId5"/>
              </a:rPr>
              <a:t>Papalexi and Satija, 2017</a:t>
            </a:r>
            <a:r>
              <a:rPr lang="en-US" sz="1400" dirty="0">
                <a:solidFill>
                  <a:schemeClr val="tx1"/>
                </a:solidFill>
                <a:hlinkClick r:id="rId5"/>
              </a:rPr>
              <a:t>. </a:t>
            </a:r>
            <a:r>
              <a:rPr lang="en-US" sz="1400" dirty="0" smtClean="0">
                <a:solidFill>
                  <a:schemeClr val="tx1"/>
                </a:solidFill>
                <a:hlinkClick r:id="rId5"/>
              </a:rPr>
              <a:t>DOI:10.1038/nri.2017.76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0" name="Picelli et al., 2014"/>
          <p:cNvSpPr txBox="1"/>
          <p:nvPr/>
        </p:nvSpPr>
        <p:spPr>
          <a:xfrm>
            <a:off x="0" y="4869414"/>
            <a:ext cx="328295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sz="1400" dirty="0" err="1">
                <a:hlinkClick r:id="rId6"/>
              </a:rPr>
              <a:t>Picelli</a:t>
            </a:r>
            <a:r>
              <a:rPr sz="1400" dirty="0">
                <a:hlinkClick r:id="rId6"/>
              </a:rPr>
              <a:t> et al., 2014</a:t>
            </a:r>
            <a:r>
              <a:rPr lang="en-US" sz="1400" dirty="0">
                <a:hlinkClick r:id="rId6"/>
              </a:rPr>
              <a:t>. DOI:10.1038/nri.2017.76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9315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6" name="Рисунок 17"/>
          <p:cNvPicPr>
            <a:picLocks noChangeAspect="1"/>
          </p:cNvPicPr>
          <p:nvPr/>
        </p:nvPicPr>
        <p:blipFill rotWithShape="1">
          <a:blip r:embed="rId2"/>
          <a:srcRect l="1363" t="8181" r="4971" b="34243"/>
          <a:stretch/>
        </p:blipFill>
        <p:spPr>
          <a:xfrm>
            <a:off x="0" y="1602081"/>
            <a:ext cx="9143999" cy="31617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69647" y="485343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1400" dirty="0" smtClean="0">
                <a:hlinkClick r:id="rId3"/>
              </a:rPr>
              <a:t>Macosko et al. 2015. DOI: 10.1016/j.cell.2015.05.002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204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Droplet based approach</a:t>
            </a:r>
            <a:endParaRPr lang="en-US" dirty="0"/>
          </a:p>
        </p:txBody>
      </p:sp>
      <p:pic>
        <p:nvPicPr>
          <p:cNvPr id="7" name="ezgif.com-gif-to-m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197" y="1537597"/>
            <a:ext cx="8128001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0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7114F0D-7120-49A4-9E65-5956231D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11" y="31832"/>
            <a:ext cx="5716773" cy="4923829"/>
          </a:xfrm>
          <a:prstGeom prst="rect">
            <a:avLst/>
          </a:prstGeom>
        </p:spPr>
      </p:pic>
      <p:sp>
        <p:nvSpPr>
          <p:cNvPr id="7" name="Zhang et al. 2019"/>
          <p:cNvSpPr txBox="1"/>
          <p:nvPr/>
        </p:nvSpPr>
        <p:spPr>
          <a:xfrm>
            <a:off x="5758108" y="4862950"/>
            <a:ext cx="3401798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rPr sz="1200" dirty="0">
                <a:hlinkClick r:id="rId3"/>
              </a:rPr>
              <a:t>Zhang et al. 2019</a:t>
            </a:r>
            <a:r>
              <a:rPr lang="en-US" sz="1200" dirty="0">
                <a:hlinkClick r:id="rId3"/>
              </a:rPr>
              <a:t>. </a:t>
            </a:r>
            <a:r>
              <a:rPr lang="pt-BR" sz="1200" dirty="0" smtClean="0">
                <a:hlinkClick r:id="rId3"/>
              </a:rPr>
              <a:t>DOI:10.1016/j.molcel.2018.10.020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7162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UMIs</a:t>
            </a:r>
            <a:endParaRPr lang="en-US" dirty="0"/>
          </a:p>
        </p:txBody>
      </p:sp>
      <p:pic>
        <p:nvPicPr>
          <p:cNvPr id="4" name="Рисунок 5"/>
          <p:cNvPicPr>
            <a:picLocks noChangeAspect="1"/>
          </p:cNvPicPr>
          <p:nvPr/>
        </p:nvPicPr>
        <p:blipFill rotWithShape="1">
          <a:blip r:embed="rId2"/>
          <a:srcRect l="27205" t="19344" r="50938" b="48381"/>
          <a:stretch/>
        </p:blipFill>
        <p:spPr>
          <a:xfrm>
            <a:off x="338664" y="1317227"/>
            <a:ext cx="4384150" cy="3641474"/>
          </a:xfrm>
          <a:prstGeom prst="rect">
            <a:avLst/>
          </a:prstGeom>
        </p:spPr>
      </p:pic>
      <p:pic>
        <p:nvPicPr>
          <p:cNvPr id="5" name="Рисунок 6"/>
          <p:cNvPicPr>
            <a:picLocks noChangeAspect="1"/>
          </p:cNvPicPr>
          <p:nvPr/>
        </p:nvPicPr>
        <p:blipFill rotWithShape="1">
          <a:blip r:embed="rId2"/>
          <a:srcRect l="23937" t="53759" r="50778" b="31104"/>
          <a:stretch/>
        </p:blipFill>
        <p:spPr>
          <a:xfrm>
            <a:off x="4833986" y="1260063"/>
            <a:ext cx="4135722" cy="1392668"/>
          </a:xfrm>
          <a:prstGeom prst="rect">
            <a:avLst/>
          </a:prstGeom>
        </p:spPr>
      </p:pic>
      <p:pic>
        <p:nvPicPr>
          <p:cNvPr id="6" name="Рисунок 7"/>
          <p:cNvPicPr>
            <a:picLocks noChangeAspect="1"/>
          </p:cNvPicPr>
          <p:nvPr/>
        </p:nvPicPr>
        <p:blipFill rotWithShape="1">
          <a:blip r:embed="rId2"/>
          <a:srcRect l="26945" t="70419" r="52427" b="8446"/>
          <a:stretch/>
        </p:blipFill>
        <p:spPr>
          <a:xfrm>
            <a:off x="4918652" y="2708223"/>
            <a:ext cx="4195426" cy="24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3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890</Words>
  <Application>Microsoft Macintosh PowerPoint</Application>
  <PresentationFormat>On-screen Show (16:9)</PresentationFormat>
  <Paragraphs>114</Paragraphs>
  <Slides>31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 to Single-cell  RNA-seq </vt:lpstr>
      <vt:lpstr>Single-cell RNA-seq pipeline</vt:lpstr>
      <vt:lpstr>Moore’s law in single cell transcriptomics</vt:lpstr>
      <vt:lpstr>Popular single-cell RNA-seq protocols</vt:lpstr>
      <vt:lpstr>Separation of cells in wells</vt:lpstr>
      <vt:lpstr>Drop-Seq</vt:lpstr>
      <vt:lpstr>Droplet based approach</vt:lpstr>
      <vt:lpstr>PowerPoint Presentation</vt:lpstr>
      <vt:lpstr>UMIs</vt:lpstr>
      <vt:lpstr>Reads processing</vt:lpstr>
      <vt:lpstr>Most popular protocol nowadays: 10x genomics</vt:lpstr>
      <vt:lpstr>Expression Analysis</vt:lpstr>
      <vt:lpstr>Cell QC + Normalization</vt:lpstr>
      <vt:lpstr>Cell QC + Normalization</vt:lpstr>
      <vt:lpstr>Subpopulations discovery</vt:lpstr>
      <vt:lpstr>Differential expression</vt:lpstr>
      <vt:lpstr>Biological Interpretation</vt:lpstr>
      <vt:lpstr>scRNA-seq of the C. elegans</vt:lpstr>
      <vt:lpstr>scRNA-seq of mouse</vt:lpstr>
      <vt:lpstr>Interesting examples</vt:lpstr>
      <vt:lpstr>SCVI </vt:lpstr>
      <vt:lpstr>RNA Velocity</vt:lpstr>
      <vt:lpstr>Mitochondrial lineage tracing </vt:lpstr>
      <vt:lpstr>Get started with scRNA-seq</vt:lpstr>
      <vt:lpstr>Assignment</vt:lpstr>
      <vt:lpstr>Loading data</vt:lpstr>
      <vt:lpstr>Subpopulations discovery</vt:lpstr>
      <vt:lpstr>Differential expression</vt:lpstr>
      <vt:lpstr>Investigating markers</vt:lpstr>
      <vt:lpstr>Report</vt:lpstr>
      <vt:lpstr>Advanced task (***)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Single-cell  RNA-seq </dc:title>
  <dc:creator>Ilya Kurochkin</dc:creator>
  <cp:lastModifiedBy>Ilya Kurochkin</cp:lastModifiedBy>
  <cp:revision>101</cp:revision>
  <dcterms:created xsi:type="dcterms:W3CDTF">2019-04-22T13:07:46Z</dcterms:created>
  <dcterms:modified xsi:type="dcterms:W3CDTF">2019-10-06T17:45:14Z</dcterms:modified>
</cp:coreProperties>
</file>